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70" r:id="rId8"/>
    <p:sldId id="261" r:id="rId9"/>
    <p:sldId id="262" r:id="rId10"/>
    <p:sldId id="271" r:id="rId11"/>
    <p:sldId id="263" r:id="rId12"/>
    <p:sldId id="264" r:id="rId13"/>
    <p:sldId id="265" r:id="rId14"/>
    <p:sldId id="266" r:id="rId15"/>
    <p:sldId id="267" r:id="rId16"/>
    <p:sldId id="268" r:id="rId17"/>
    <p:sldId id="272" r:id="rId18"/>
    <p:sldId id="273" r:id="rId1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C8B3EF5-300D-4EAA-8F87-842B6781F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18F53BB-CA61-4DF9-AC71-8446DD6AB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CF0AD94-1097-4C49-BF8D-DC055D200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CCAC-4083-4374-A5E5-783B5BAB567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E949B5A-5B03-4630-A411-8554FF40A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7A01D32-48D7-430F-9DE1-6379FD38E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68027-4664-417D-85C9-90E507D827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9850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ACDBFF-C9A8-477F-9358-387D43662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16F331-4D0A-4EC4-B8E4-BB9CFA1F5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668701F-65CB-4A87-A911-345D57BDE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CCAC-4083-4374-A5E5-783B5BAB567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D73B9B9-65F1-4186-998A-0A596C6F1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988BCEF-7C4E-4FFE-B251-E6BF2AF26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68027-4664-417D-85C9-90E507D827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7286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9C67A8-D1FF-4D84-ABFE-838B681DB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CCB1597-C00E-4781-966D-F18716560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668CCE4-BAF6-4382-B52E-03E5D113C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CCAC-4083-4374-A5E5-783B5BAB567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5EACDC4-A605-4E99-B8D9-DADD807A5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0507272-E319-4853-AF4C-07F954BC1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68027-4664-417D-85C9-90E507D827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99451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7AA681-74BB-4E32-B9DD-DDF278A78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385F57E-A219-46E0-B9F0-710D5EF9B1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75E4501-2E2B-430B-8D01-CDF352AB8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CE78798-418B-44E7-A4AC-257A981EC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CCAC-4083-4374-A5E5-783B5BAB567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000E60E-5009-4ACF-93AE-9746DBBAE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FD8B8B4-87BA-415A-95EE-6236131F8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68027-4664-417D-85C9-90E507D827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6392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8D9393-5A0D-4B53-8E4D-2FFD0106F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1B018F4-9A08-4092-B443-38F4D0B06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D690F9F-E785-4309-A250-EF5678DCDF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FCB4DA0E-7F01-40D9-82CF-5B4A197CF1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FC95C796-D874-48EC-9993-BFA9FBB02C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2CAC19EC-07DF-4CC7-9DEA-DD6A1B61B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CCAC-4083-4374-A5E5-783B5BAB567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B3C4C547-2093-4C9C-BF07-D318678AC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CD581AD5-452A-4E52-B9DA-D28024545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68027-4664-417D-85C9-90E507D827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9659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6ED42D-9FAD-4024-801A-C2A623448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693026C0-15C4-47EA-8674-8BBA8AD78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CCAC-4083-4374-A5E5-783B5BAB567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EE56014D-68FA-4843-BB27-58D14AC83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1EBFD8B-8F0D-46C1-97AE-6FF492BA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68027-4664-417D-85C9-90E507D827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2895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0250C13B-02A4-4A9C-A133-E16361CAE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CCAC-4083-4374-A5E5-783B5BAB567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4D5FA498-CA1F-4B0B-8F9C-44C6BE49B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EAD68A4-65B0-4039-A9A4-2D8E28596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68027-4664-417D-85C9-90E507D827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44447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05C248-A7E1-4F79-A826-595F955D2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43D3F63-6DB3-4CBB-9E5B-8E99C3EA6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A32AA4A-6901-453F-94E7-C53DB30FD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B0C729F-19B6-44A8-B034-BE138AAD1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CCAC-4083-4374-A5E5-783B5BAB567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DA380F3-59B7-4908-BA09-8937BFB66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CB228FF-8E59-49A6-83FA-3C6C0BF55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68027-4664-417D-85C9-90E507D827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3303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F883F0-C727-4A87-9122-A54E5BA4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C02C74D5-4D7F-4EB6-85C1-64CB064371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596EE36-9AAD-4D6F-8FCE-2C8CFA3C0D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31A5AB4-C2AE-47CD-ACE8-C0B71A28B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CCAC-4083-4374-A5E5-783B5BAB567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C57FFB3-AB56-422F-BFF1-247D1D8AF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EBA6468-BA4D-4D68-A94F-BF12FF25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68027-4664-417D-85C9-90E507D827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8202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6770E4-3C5D-4A0B-A220-363E77F5B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7964451-97FD-446A-A4BD-7E66371A3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7A70AB2-0735-48B5-9E1F-C4BA06EFB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CCAC-4083-4374-A5E5-783B5BAB567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6744780-1BEE-4E31-BD4D-6010C6EB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19DC3D7-95AF-43F3-905B-FF1A7328D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68027-4664-417D-85C9-90E507D827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1717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C37B7E30-5459-47F5-9C67-F3C29CE6DE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73B0312-796E-406F-87C8-44F15B3581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19A3CC7-EB37-4A10-91B7-00C305729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CCAC-4083-4374-A5E5-783B5BAB567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B6C1512-0CFC-4765-9540-64F367F82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57E4351-03DA-4102-9B2B-62DE848C4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68027-4664-417D-85C9-90E507D827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7719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B0C4FB2C-8FDF-4832-9C45-94793801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18E40BF-A755-419E-AD5D-8B3A72615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C283617-EED9-4143-BF60-18A7B64CBA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2CCAC-4083-4374-A5E5-783B5BAB567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2CEF1D1-B25E-43BB-B942-41CAA2F94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1B62C41-3E3C-451D-BEB0-C56E304BC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68027-4664-417D-85C9-90E507D827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3356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5AAA5E-BB3B-4B36-8869-4BF381AAB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1836"/>
            <a:ext cx="9144000" cy="2142548"/>
          </a:xfrm>
        </p:spPr>
        <p:txBody>
          <a:bodyPr/>
          <a:lstStyle/>
          <a:p>
            <a:r>
              <a:rPr lang="hu-H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DIÓSZEGI SÁMUEL 1813-BAN KIADOTT ORVOSI FÜVÉSZKÖNYVÉNEK </a:t>
            </a:r>
            <a:br>
              <a:rPr lang="hu-H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GYÓGYSZERÉSZI VONATKOZÁSAI</a:t>
            </a:r>
            <a:b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B232A7C-DB53-4570-AB67-48B532139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68090"/>
            <a:ext cx="9144000" cy="1898074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BEVEZETÉS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Debreceni és megyei tudósok kezdeményezései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természettudományok ismeretének terjesztésében</a:t>
            </a:r>
          </a:p>
          <a:p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685C474-B125-4229-BBC6-111CC8D64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45" y="1712239"/>
            <a:ext cx="2909454" cy="275915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5763F59-4EB3-4FE6-ACEE-5F7613D00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974" y="1894319"/>
            <a:ext cx="1751669" cy="240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85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D5D29B67-03E2-42E7-A6C2-994985B49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6752"/>
            <a:ext cx="10515600" cy="19151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dirty="0"/>
              <a:t>A Debreceni Református Kollégium országos szinten vonzotta a tehetséges protestáns fiatalokat. Az iskola befejezése után sokan kaptak lehetőséget, hogy tanulmányaikat nyugateurópai egyetemeken folytathassák.</a:t>
            </a:r>
          </a:p>
          <a:p>
            <a:endParaRPr lang="hu-HU" b="1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D28272FB-0A73-4B5F-83AC-2D9801816072}"/>
              </a:ext>
            </a:extLst>
          </p:cNvPr>
          <p:cNvSpPr txBox="1"/>
          <p:nvPr/>
        </p:nvSpPr>
        <p:spPr>
          <a:xfrm>
            <a:off x="4287983" y="2532761"/>
            <a:ext cx="683721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 dirty="0"/>
              <a:t>HATVANI ISTVÁN professzor (1718-1796) A Kollégium diákja, </a:t>
            </a:r>
            <a:r>
              <a:rPr lang="hu-HU" sz="1800" b="1" dirty="0" err="1"/>
              <a:t>Bazelben</a:t>
            </a:r>
            <a:r>
              <a:rPr lang="hu-HU" sz="1800" b="1" dirty="0"/>
              <a:t> később Leidenben szerzett lelkészi, majd orvosi képesítést.</a:t>
            </a:r>
          </a:p>
          <a:p>
            <a:endParaRPr lang="hu-HU" sz="1800" b="1" dirty="0"/>
          </a:p>
          <a:p>
            <a:r>
              <a:rPr lang="hu-HU" b="1" dirty="0"/>
              <a:t>E</a:t>
            </a:r>
            <a:r>
              <a:rPr lang="hu-HU" sz="1800" b="1" dirty="0"/>
              <a:t>lőször tanított Magyarországon kémiát. A Nagyvárad környéki gyógyvizek összetételét vizsgálta. Tanítványainak először mutatott be kísérleteket, melyek elektromos jelenségeken alapultak. Magyarázatot a jelenségre akkor még nemtaláltak, ezért diákjai </a:t>
            </a:r>
            <a:r>
              <a:rPr lang="hu-HU" sz="1800" b="1" dirty="0" err="1"/>
              <a:t>ördöngősnek</a:t>
            </a:r>
            <a:r>
              <a:rPr lang="hu-HU" sz="1800" b="1" dirty="0"/>
              <a:t> nevezték. Jókai a magyar </a:t>
            </a:r>
            <a:r>
              <a:rPr lang="hu-HU" sz="1800" b="1" dirty="0" err="1"/>
              <a:t>Fauszt</a:t>
            </a:r>
            <a:r>
              <a:rPr lang="hu-HU" sz="1800" b="1" dirty="0"/>
              <a:t> névvel illette.</a:t>
            </a:r>
          </a:p>
          <a:p>
            <a:endParaRPr lang="hu-HU" dirty="0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9DD5A1FC-2A93-47A6-8324-F340AC5339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898" y="2532761"/>
            <a:ext cx="2072986" cy="257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90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8FF853-B2A0-4B8E-BE8D-2029900EF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655" y="997527"/>
            <a:ext cx="7218218" cy="5179436"/>
          </a:xfrm>
        </p:spPr>
        <p:txBody>
          <a:bodyPr/>
          <a:lstStyle/>
          <a:p>
            <a:r>
              <a:rPr lang="hu-H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WESZPRÉMI ISTVÁN (1723-1799) Debrecen város főorvosa. A Kollégium diákja volt, majd Zürichben, Utrechtben, Leidenben tanult. Gerard van </a:t>
            </a:r>
            <a:r>
              <a:rPr lang="hu-HU" sz="20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Switen</a:t>
            </a:r>
            <a:r>
              <a:rPr lang="hu-H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-el, Mária Terézia orvosával is találkozott. Jelentős szakirodalmi tevékenység kapcsolódik a nevéhez. Magyarul is megjelentek munkái: Kisdedek neveléséről, bábák oktatására is írt könyvet. A Magyar Orvosi Kamara nevével jelzett emlékérmet alapított az orvostörténészek részére.</a:t>
            </a:r>
          </a:p>
          <a:p>
            <a:endParaRPr lang="hu-HU" sz="2000" b="1" dirty="0"/>
          </a:p>
          <a:p>
            <a:pPr marL="0" indent="0">
              <a:buNone/>
            </a:pPr>
            <a:endParaRPr lang="hu-HU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IRINYI JÁNOS (1817-1895) A zajtalan Gyufa feltalálója, az új szemléletű kémia egyik hazai meghonosítója, a kémiai szaknyelv első megteremtője. Az 1848-as márciusi 12  pont szerkesztője.</a:t>
            </a:r>
          </a:p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67D5B5AA-F9F3-4404-B993-B2AF51AE2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052" y="3891284"/>
            <a:ext cx="1690718" cy="1969189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B3C703D-EAC1-4E68-9BBB-65549BBDD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923" y="997527"/>
            <a:ext cx="1982617" cy="196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380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AB9DBA-2B77-45A9-A851-6B73B4884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6090" y="621073"/>
            <a:ext cx="7488384" cy="5449599"/>
          </a:xfrm>
        </p:spPr>
        <p:txBody>
          <a:bodyPr/>
          <a:lstStyle/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CARL VON LINNE (1706-1778)</a:t>
            </a:r>
          </a:p>
          <a:p>
            <a:endParaRPr lang="hu-HU" sz="2400" b="1" dirty="0"/>
          </a:p>
          <a:p>
            <a:r>
              <a:rPr lang="hu-HU" sz="2400" b="1" dirty="0"/>
              <a:t>CARL VON LINNE svéd botanikus, orvos. Megalkotta a tudományos rendszerezés alapelveit a növényvilágban. Bevezette a kettős elnevezést. SYSTEMA NATUREAE munkájában lefektette az alapelveket. A növények rendszerbe foglalásának alapja a virágban megjelenő porzók és bibék száma. A növényeket 24 osztályba sorolta. Rendszerbe foglalta az állatvilágot és az ásványokat is. Magyarországi követője Földi János doktor.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AFBF1FE-38AC-47AA-B463-852D685C8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36802"/>
            <a:ext cx="2223656" cy="30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95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8EDD9C1-8915-472A-A033-3EF63DFBEA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738" y="762000"/>
            <a:ext cx="4047688" cy="5810342"/>
          </a:xfrm>
        </p:spPr>
      </p:pic>
    </p:spTree>
    <p:extLst>
      <p:ext uri="{BB962C8B-B14F-4D97-AF65-F5344CB8AC3E}">
        <p14:creationId xmlns:p14="http://schemas.microsoft.com/office/powerpoint/2010/main" val="274756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0B6361-1EED-4F46-A1E5-EB29AC0BB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218" y="696478"/>
            <a:ext cx="10515600" cy="4866121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DIÓSZEGI SÁMUEL (1761-1813)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Diószegi református lelkész </a:t>
            </a:r>
            <a:r>
              <a:rPr lang="hu-HU" sz="2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Götingébe</a:t>
            </a: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tanult botanikát és orvostudományt 1787-1789. 1807-ben Fazekas Mihállyal közösen kiadják a Magyar Füvészkönyvet, amely a két magyar hazában található növényeknek megismertetésére vezet a </a:t>
            </a:r>
            <a:r>
              <a:rPr lang="hu-HU" sz="2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Linne</a:t>
            </a: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alkotmánya szerint. A könyv nem aratott sikert, mert az olvasók nem látták a könyv hasznát. Fazekas Mihály a Ludas Matyi szerzője, rokoni kapcsolatban állt Diószegivel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1813-ban kiadja az Orvosi füvészkönyv, mely a magyar füvészkönyv praktika része. A füvészek és a nem füvészek számára készült és hasznavehetővé tétetett.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Füvészkönyv első része XII részre tagolódik, ezek közül számunkra a legfontosabb „ Az orvosi plántákkal való élés módja”. Ebben a részben található a felhasználás részletes leírása.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74687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659AA6D8-1D5D-4AFA-8A91-D340F5088E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32" y="1943388"/>
            <a:ext cx="5137746" cy="4055630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0C86069-B223-4135-B0D7-35EF876B6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826" y="640996"/>
            <a:ext cx="4048574" cy="535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26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A03AE903-45AE-4C5A-BC4D-7C096A4D1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4182"/>
            <a:ext cx="10515600" cy="5622781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Élete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Diószegi F. Pál leányiskolai tanító és Szappanos Erzsébet fiaként született. Iskoláit szülővárosában járta, 1775. április 27-én lépett a felső osztályba (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subscribált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1783-ban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primárius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és poéták tanítója volt a főiskolában. 1784. április 29. Hajdúböszörményben lett a partikula rektora,[3] itt három évet töltött. 1787-ben Kecskeméten ideiglenes tanárként alkalmazták. Innen egy fél év múlva Göttingenbe ment az egyetemre, ahol többek között mértant, természettant és orvostudományokat hallgatott. Hazatérte után 1789-ben Hajdúnánáson, 1793. április 18-án Hajdúböszörményben, majd 1803. március 29-én Debrecenben választották meg papnak. 1806 januárjában egyházmegyei jegyző, 1809. január 13-án esperes, április 22-én egyházkerületi jegyző lett.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1813. augusztus 2-án hunyt el, Debrecenben.. A budapesti egyetemi füvészkertben szerény cseppkő talapzaton egyszerű oszlopot állítottak Diószegi és Fazekas emlékének.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magyar füvésztudomány terén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úgyszólva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minden kezdemény az ő nevével van kapcsolatban. 1807-ben megpendítette egy növénytani szaklap vagy folyóirat megindításának eszméjét, de ezt csak évtizedekkel később kivitelezték.</a:t>
            </a:r>
          </a:p>
          <a:p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3901384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5CC8FA0-D62B-49D8-A85F-D232194DC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4" y="436418"/>
            <a:ext cx="10314708" cy="5740545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Munkái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Magyar füvész-könyv, mely a két magyar hazában található növényeknek </a:t>
            </a:r>
            <a:r>
              <a:rPr lang="hu-HU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megismertethetésére</a:t>
            </a:r>
            <a:r>
              <a:rPr lang="hu-H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vezet, a Linné alkotmánya szerint. Debrecen, 1807. Két rész. (Sógorával, Fazekas Mihállyal, kinek nővére, Mária Diószegi neje volt, együtt írták.)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Abéce</a:t>
            </a:r>
            <a:r>
              <a:rPr lang="hu-H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Debrecen, 1810. (Több kiadást ért meg. Ez a Diószegi neve alatt ismert könyv az elemi iskolás gyermekek tankönyveként szolgált.)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Orvosi füvész-könyv, mely a magyar füvészkönyv praktika része. A füvészek és nem füvészek számokra készült, és hasznavehetővé tétetett. Debrecen, 1813.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08624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69F39444-2517-467B-A843-C604D976AE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156" y="624681"/>
            <a:ext cx="3654303" cy="5608638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968937FE-6307-4CAF-9EC9-FBCD7B178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706" y="624681"/>
            <a:ext cx="3604617" cy="560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17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945277E-0AAE-440D-84B9-A5FDC891B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2673"/>
            <a:ext cx="10515600" cy="5574290"/>
          </a:xfrm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ORVOSI FÜVÉSZKÖNYV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1813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396 OLDAL TERJEDELEMBEN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romanUcPeriod"/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RÉSZ 1 – 138 OLDAL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Ez a rész 12 cikkelyből áll. Előtte található az előszó (</a:t>
            </a:r>
            <a:r>
              <a:rPr lang="hu-HU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előljáró</a:t>
            </a: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beszéd)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„A tanuló </a:t>
            </a:r>
            <a:r>
              <a:rPr lang="hu-HU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nevendékek</a:t>
            </a: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és az </a:t>
            </a:r>
            <a:r>
              <a:rPr lang="hu-HU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ifjak</a:t>
            </a: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előtt a könyv szembe nem tűnt és esméretlen maradt mint olyan amelyet érteni nem lehet.”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 első rész foglalkozik az élő testekkel, életerővel, táplálkozással, orvosi gyógynövényekkel (plántákkal) hol találhatók, melyek az ismertető jelek mellyel beazonosíthatók, hol találhatók vagy termeszthetők. Gyógynövények felhasználásáról és gyógyító hatásukról. Felsorolja a forrásmunkákat, amelyek elsősorban német nyelvterületről származnak.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2466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3A0856-97A7-49FE-A89F-64313F43F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7255"/>
            <a:ext cx="10515600" cy="5629708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II. RÉSZ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Tartalmazza a gyógynövényeket és a haszonnövényeket rendszerbe szedve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665 növény leírása található, amiből mindössze 30% gyógynövény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romanUcPeriod"/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Lajstrom    Népi nevek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romanUcPeriod"/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Lajstrom    Új nevek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romanUcPeriod"/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Lajstrom    Tulajdon fajnevek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romanUcPeriod"/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Növények régi neve, népies neve, latin neve  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35238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B9CABBDB-CBBE-4E3C-8F99-FAA0A6433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618"/>
            <a:ext cx="10515600" cy="635230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GYÓGYNÖVÉNY ALKALMAZÁSOK KÜLSŐLEG</a:t>
            </a:r>
            <a:endParaRPr lang="hu-H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BOROGATÁS</a:t>
            </a:r>
            <a:endParaRPr lang="hu-H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gyógynövényt összetörve vagy természetes formában a gyógyítandó felületre helyezzük. A keményebb növényi részeket kevés vízzel párolva ruha közzé téve helyezzük a gyógyítandó felületre.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FÜRÖSZTÉS</a:t>
            </a:r>
            <a:endParaRPr lang="hu-H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növényi részt bő vízben meg kell főzni, majd leszűrni. Ezt kell használni: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mosóvízként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lábmosásra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Fél-fürdőként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fürdőként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15167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24C4BEC3-6F76-4F8A-81AA-6819F77B4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5691"/>
            <a:ext cx="10515600" cy="5749636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PÁROLGÁS</a:t>
            </a:r>
            <a:endParaRPr lang="hu-H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növényi részt vízben főzzük miközben a beteg testrészt lepedőbe burkolva a pára hatásának teszik. A párologtatás forró kövön is történhet.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FÜSTÖLÉS</a:t>
            </a:r>
            <a:endParaRPr lang="hu-H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Ugyanaz, mint a párolgás, a növényt izzó parázsra helyezik.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KENET</a:t>
            </a:r>
            <a:endParaRPr lang="hu-H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gyógynövényt olajjal vagy zsírral homogenizáljuk, s ezt sebekre alkalmazzuk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FLASTROM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gyógynövényt olajjal és viasszal összefőzzük , megszűrjük. Kihűlés után henger formává alakítjuk. Sebek gyógyítására alkalmazták.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913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B88704DA-0011-4F9A-BC45-C1C5F8A6E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013" y="1"/>
            <a:ext cx="10515600" cy="669867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BELSŐLEGES ALKALMAZÁSOK</a:t>
            </a:r>
            <a:endParaRPr lang="hu-HU" sz="2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ESZENCIA</a:t>
            </a:r>
            <a:endParaRPr lang="hu-HU" sz="2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növényi részre égetett bort öntenek, néhány napig állni hagyják meleg helyen tartva, majd leszűrik. Belsőlegesen alkalmazták különféle betegségek gyógyítására.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SZIRUP</a:t>
            </a:r>
            <a:endParaRPr lang="hu-HU" sz="2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hu-HU" sz="2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esűritik</a:t>
            </a: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növény teáját v főtt vizét, utána cukorral ízesítik.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SZIVADÉK V KIHUZADÉK EXTRACTUM</a:t>
            </a:r>
            <a:endParaRPr lang="hu-HU" sz="2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növény kifacsart levét v teáját v főtt vizét bepárologtatják sűrű állományúra v szilárd állományura.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ROÓB</a:t>
            </a:r>
            <a:endParaRPr lang="hu-HU" sz="2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növény v a gyümölcs kicsavart levét bepárologtatják, míg méz sűrűségű nem lesz.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LITIKÁRIUM</a:t>
            </a:r>
            <a:endParaRPr lang="hu-HU" sz="2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gyümölcs húsos részét v a </a:t>
            </a:r>
            <a:r>
              <a:rPr lang="hu-HU" sz="2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Roóbot</a:t>
            </a: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mézzel és cukorral elegyítik, főzik, míg szilárd állapotú nem lesz.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KIFACSART LÉ </a:t>
            </a:r>
            <a:endParaRPr lang="hu-HU" sz="2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Gyógynövények v gyümölcsok levét kifacsarja utána azonnal fogyasztható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4263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EEDD2AED-EF7E-41CD-B31F-A6FAE788B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4964"/>
            <a:ext cx="10515600" cy="5601999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gyógynövény előírt részének kiszárítása és porítása után belsőlegesen alkalmazható.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gyógynövény megjelölt részéből teát főzünk ezt letakarva, hogy gőzei ne távozzanak el, leszűrés után fogyasztjuk.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FŐTT VÍZ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növényi részt kifőzni, szilárdabb részeket előtte felaprítani szükséges. Leszűrve, lehűtve belsőleg használható. Külsőleg is alkalmazható, </a:t>
            </a:r>
            <a:r>
              <a:rPr lang="hu-HU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kristélyezésre</a:t>
            </a: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alkalmazták.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MAGTEJ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Magvak szilárd külső részét feltörve a belső részt nyomkodva hozzájutva azok belső részéhez vízbe áztatva, leszűrve gyógyszerként fogyasztható.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66007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AE6CFACD-35F0-4BE9-84DE-9002FEACED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927" y="706540"/>
            <a:ext cx="3372701" cy="5624513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231F387-D778-4DDB-8682-D1CA2E8169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697" y="706540"/>
            <a:ext cx="3463376" cy="562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9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BF588EC-F088-407A-95A3-90EC899BDB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03" y="831129"/>
            <a:ext cx="3475392" cy="5403416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83F042A-B773-4B03-9D2E-B3E7B9A54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617" y="793348"/>
            <a:ext cx="3634601" cy="544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74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1103</Words>
  <Application>Microsoft Office PowerPoint</Application>
  <PresentationFormat>Szélesvásznú</PresentationFormat>
  <Paragraphs>82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Office-téma</vt:lpstr>
      <vt:lpstr>DIÓSZEGI SÁMUEL 1813-BAN KIADOTT ORVOSI FÜVÉSZKÖNYVÉNEK  GYÓGYSZERÉSZI VONATKOZÁSAI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DIÓSZEGI SÁMUAL 1813-BAN KIADOTT ORVOSI FÜVÉSZKÖNYVÉNEK  GYÓGYSZERÉSZI VONATKOZÁSAI</dc:title>
  <dc:creator>balintkato64@gmail.com</dc:creator>
  <cp:lastModifiedBy>Dotti Tatár</cp:lastModifiedBy>
  <cp:revision>21</cp:revision>
  <dcterms:created xsi:type="dcterms:W3CDTF">2026-06-14T10:50:34Z</dcterms:created>
  <dcterms:modified xsi:type="dcterms:W3CDTF">2026-10-31T15:38:18Z</dcterms:modified>
</cp:coreProperties>
</file>